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94" r:id="rId4"/>
    <p:sldId id="287" r:id="rId5"/>
    <p:sldId id="283" r:id="rId6"/>
    <p:sldId id="286" r:id="rId7"/>
    <p:sldId id="289" r:id="rId8"/>
    <p:sldId id="288" r:id="rId9"/>
    <p:sldId id="290" r:id="rId10"/>
    <p:sldId id="291" r:id="rId11"/>
    <p:sldId id="292" r:id="rId12"/>
    <p:sldId id="293" r:id="rId1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9591-8549-4756-98A6-524F65CCA9A7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5F10-F219-4D2A-8C41-870151C4E1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6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5DD9-D26E-4168-AE40-48BBB38F9FEF}" type="datetimeFigureOut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6914B-ED66-474E-BA29-AAFC372B14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CB-819D-49BA-84E8-C143E5262BD4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C67-F6D0-4954-AB92-ABBC4085FA63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19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F04-FC72-4A4D-95B5-3C2F40A8E0C4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09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7D5C-AB93-4BD7-AB3B-E29DEAF9707E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675A-DEB2-410D-B801-5D722E729DFE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0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E953-E36B-4038-9C50-571FD6B1B38E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00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0A90-1DD7-4A7E-B2BF-F3E6531D81D8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39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FB2-82CB-4887-BDB5-439D7A211427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007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5D90-6B6A-452A-A5C9-5F2539C636AC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647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D92576-211F-46A9-8328-AFCE82805301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7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CAF-3BDD-49F5-B1AB-6AE1484FDFBD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75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3567FA-82E0-4DC5-9A6D-F4FB1EBAD04B}" type="datetime1">
              <a:rPr lang="zh-HK" altLang="en-US" smtClean="0"/>
              <a:t>27/3/2020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791C6081-FC33-4C8D-A5D2-28E5CEA1A326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h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gcio.gov.hk/tc/news/legco_papers/2018/12/doc/lb_2018121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nid_spec_e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hk/tc-data/dataset/hk-dh-chpsebcddr-novel-infectious-ag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5DD2F3-761F-417C-9861-0E6D8BEB4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HK"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科技教育學習領域</a:t>
            </a:r>
            <a:br>
              <a:rPr lang="en-US" altLang="zh-HK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資訊及通訊科技課程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1656A356-FE01-4AB7-93F9-804991153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2F43FEC-F0D3-4CA4-834C-402713A2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814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一張含有 運輸, 輪子 的圖片&#10;&#10;自動產生的描述">
            <a:extLst>
              <a:ext uri="{FF2B5EF4-FFF2-40B4-BE49-F238E27FC236}">
                <a16:creationId xmlns:a16="http://schemas.microsoft.com/office/drawing/2014/main" id="{E0E29C3A-1F11-4F42-BECB-3168C640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" y="4361935"/>
            <a:ext cx="2496065" cy="24960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</a:t>
            </a:r>
            <a:r>
              <a:rPr lang="en-US" altLang="zh-TW" dirty="0"/>
              <a:t>︰</a:t>
            </a:r>
            <a:r>
              <a:rPr lang="zh-TW" altLang="en-US" dirty="0"/>
              <a:t>試算表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23898" cy="4023360"/>
          </a:xfrm>
        </p:spPr>
        <p:txBody>
          <a:bodyPr/>
          <a:lstStyle/>
          <a:p>
            <a:r>
              <a:rPr lang="zh-TW" altLang="en-US" dirty="0"/>
              <a:t>運用試算表示範數據操作的技術</a:t>
            </a:r>
            <a:endParaRPr lang="en-US" altLang="zh-TW" dirty="0"/>
          </a:p>
          <a:p>
            <a:pPr lvl="1"/>
            <a:r>
              <a:rPr lang="en-US" altLang="zh-TW" dirty="0" err="1"/>
              <a:t>i</a:t>
            </a:r>
            <a:r>
              <a:rPr lang="en-US" altLang="zh-TW" dirty="0"/>
              <a:t>) </a:t>
            </a:r>
            <a:r>
              <a:rPr lang="zh-TW" altLang="en-US" dirty="0"/>
              <a:t>以年齡進行排序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用「年齡」欄進行</a:t>
            </a:r>
            <a:r>
              <a:rPr lang="zh-HK" altLang="en-US" dirty="0">
                <a:solidFill>
                  <a:srgbClr val="0070C0"/>
                </a:solidFill>
              </a:rPr>
              <a:t>排序</a:t>
            </a:r>
            <a:endParaRPr lang="en-US" altLang="zh-TW" dirty="0">
              <a:solidFill>
                <a:srgbClr val="0070C0"/>
              </a:solidFill>
            </a:endParaRPr>
          </a:p>
          <a:p>
            <a:pPr lvl="1"/>
            <a:r>
              <a:rPr lang="en-US" altLang="zh-TW" dirty="0"/>
              <a:t>ii) </a:t>
            </a:r>
            <a:r>
              <a:rPr lang="zh-TW" altLang="en-US" dirty="0"/>
              <a:t>只顯示「出院」個案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用「住院</a:t>
            </a:r>
            <a:r>
              <a:rPr lang="en-US" altLang="zh-TW" dirty="0">
                <a:solidFill>
                  <a:srgbClr val="0070C0"/>
                </a:solidFill>
              </a:rPr>
              <a:t>/</a:t>
            </a:r>
            <a:r>
              <a:rPr lang="zh-TW" altLang="en-US" dirty="0">
                <a:solidFill>
                  <a:srgbClr val="0070C0"/>
                </a:solidFill>
              </a:rPr>
              <a:t>出院</a:t>
            </a:r>
            <a:r>
              <a:rPr lang="en-US" altLang="zh-TW" dirty="0">
                <a:solidFill>
                  <a:srgbClr val="0070C0"/>
                </a:solidFill>
              </a:rPr>
              <a:t>/</a:t>
            </a:r>
            <a:r>
              <a:rPr lang="zh-TW" altLang="en-US" dirty="0">
                <a:solidFill>
                  <a:srgbClr val="0070C0"/>
                </a:solidFill>
              </a:rPr>
              <a:t>死亡」欄進行</a:t>
            </a:r>
            <a:r>
              <a:rPr lang="zh-HK" altLang="en-US" dirty="0">
                <a:solidFill>
                  <a:srgbClr val="0070C0"/>
                </a:solidFill>
              </a:rPr>
              <a:t>篩選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10</a:t>
            </a:fld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931155-6E1E-4E99-B581-AF5C09C30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07" y="4177601"/>
            <a:ext cx="6314303" cy="146941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AE1A293-7896-43D3-A7A2-2C66682B2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507" y="1840722"/>
            <a:ext cx="6339493" cy="2233517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7CFF7D0-C7FE-4183-87D1-9D326983AEA6}"/>
              </a:ext>
            </a:extLst>
          </p:cNvPr>
          <p:cNvCxnSpPr>
            <a:cxnSpLocks/>
          </p:cNvCxnSpPr>
          <p:nvPr/>
        </p:nvCxnSpPr>
        <p:spPr>
          <a:xfrm flipV="1">
            <a:off x="4371584" y="2767914"/>
            <a:ext cx="1480923" cy="23267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1B0E0BE-5032-4846-8957-25A225B82F30}"/>
              </a:ext>
            </a:extLst>
          </p:cNvPr>
          <p:cNvCxnSpPr>
            <a:cxnSpLocks/>
          </p:cNvCxnSpPr>
          <p:nvPr/>
        </p:nvCxnSpPr>
        <p:spPr>
          <a:xfrm>
            <a:off x="5110619" y="3857415"/>
            <a:ext cx="741888" cy="32018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</a:t>
            </a:r>
            <a:r>
              <a:rPr lang="en-US" altLang="zh-TW" dirty="0"/>
              <a:t>︰</a:t>
            </a:r>
            <a:r>
              <a:rPr lang="zh-TW" altLang="en-US" dirty="0"/>
              <a:t>試算表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02125" cy="4480926"/>
          </a:xfrm>
        </p:spPr>
        <p:txBody>
          <a:bodyPr>
            <a:normAutofit/>
          </a:bodyPr>
          <a:lstStyle/>
          <a:p>
            <a:r>
              <a:rPr lang="zh-TW" altLang="en-US" dirty="0"/>
              <a:t>運用樞紐分析表作數據分析</a:t>
            </a:r>
            <a:endParaRPr lang="en-US" altLang="zh-TW" dirty="0"/>
          </a:p>
          <a:p>
            <a:pPr lvl="1"/>
            <a:r>
              <a:rPr lang="en-US" altLang="zh-TW" dirty="0" err="1"/>
              <a:t>i</a:t>
            </a:r>
            <a:r>
              <a:rPr lang="en-US" altLang="zh-TW" dirty="0"/>
              <a:t>) </a:t>
            </a:r>
            <a:r>
              <a:rPr lang="zh-TW" altLang="en-US" dirty="0"/>
              <a:t>以醫院顯示個案人數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列</a:t>
            </a:r>
            <a:r>
              <a:rPr lang="en-US" altLang="zh-TW" dirty="0">
                <a:solidFill>
                  <a:srgbClr val="0070C0"/>
                </a:solidFill>
              </a:rPr>
              <a:t>︰</a:t>
            </a:r>
            <a:r>
              <a:rPr lang="zh-TW" altLang="en-US" dirty="0">
                <a:solidFill>
                  <a:srgbClr val="0070C0"/>
                </a:solidFill>
              </a:rPr>
              <a:t>醫院名稱 </a:t>
            </a:r>
            <a:endParaRPr lang="en-US" altLang="zh-TW" dirty="0">
              <a:solidFill>
                <a:srgbClr val="0070C0"/>
              </a:solidFill>
            </a:endParaRPr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值</a:t>
            </a:r>
            <a:r>
              <a:rPr lang="en-US" altLang="zh-TW" dirty="0">
                <a:solidFill>
                  <a:srgbClr val="0070C0"/>
                </a:solidFill>
              </a:rPr>
              <a:t>︰</a:t>
            </a:r>
            <a:r>
              <a:rPr lang="zh-TW" altLang="en-US" dirty="0">
                <a:solidFill>
                  <a:srgbClr val="0070C0"/>
                </a:solidFill>
              </a:rPr>
              <a:t>計數</a:t>
            </a:r>
            <a:r>
              <a:rPr lang="en-US" altLang="zh-TW" dirty="0">
                <a:solidFill>
                  <a:srgbClr val="0070C0"/>
                </a:solidFill>
              </a:rPr>
              <a:t>(COUNT)-</a:t>
            </a:r>
            <a:r>
              <a:rPr lang="zh-HK" altLang="en-US" dirty="0">
                <a:solidFill>
                  <a:srgbClr val="0070C0"/>
                </a:solidFill>
              </a:rPr>
              <a:t>個案編號</a:t>
            </a:r>
            <a:endParaRPr lang="en-US" altLang="zh-TW" dirty="0">
              <a:solidFill>
                <a:srgbClr val="0070C0"/>
              </a:solidFill>
            </a:endParaRPr>
          </a:p>
          <a:p>
            <a:pPr lvl="1"/>
            <a:r>
              <a:rPr lang="en-US" altLang="zh-TW" dirty="0"/>
              <a:t>ii) </a:t>
            </a:r>
            <a:r>
              <a:rPr lang="zh-TW" altLang="en-US" dirty="0"/>
              <a:t>以性別和住院狀況分類，列出人數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列</a:t>
            </a:r>
            <a:r>
              <a:rPr lang="en-US" altLang="zh-TW" dirty="0">
                <a:solidFill>
                  <a:srgbClr val="0070C0"/>
                </a:solidFill>
              </a:rPr>
              <a:t>︰</a:t>
            </a:r>
            <a:r>
              <a:rPr lang="zh-HK" altLang="en-US" dirty="0">
                <a:solidFill>
                  <a:srgbClr val="0070C0"/>
                </a:solidFill>
              </a:rPr>
              <a:t>住院</a:t>
            </a:r>
            <a:r>
              <a:rPr lang="zh-TW" altLang="en-US" dirty="0">
                <a:solidFill>
                  <a:srgbClr val="0070C0"/>
                </a:solidFill>
              </a:rPr>
              <a:t>狀況</a:t>
            </a:r>
            <a:endParaRPr lang="en-US" altLang="zh-TW" dirty="0">
              <a:solidFill>
                <a:srgbClr val="0070C0"/>
              </a:solidFill>
            </a:endParaRPr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欄</a:t>
            </a:r>
            <a:r>
              <a:rPr lang="en-US" altLang="zh-TW" dirty="0">
                <a:solidFill>
                  <a:srgbClr val="0070C0"/>
                </a:solidFill>
              </a:rPr>
              <a:t>︰</a:t>
            </a:r>
            <a:r>
              <a:rPr lang="zh-TW" altLang="en-US" dirty="0">
                <a:solidFill>
                  <a:srgbClr val="0070C0"/>
                </a:solidFill>
              </a:rPr>
              <a:t>性別</a:t>
            </a:r>
            <a:endParaRPr lang="en-US" altLang="zh-TW" dirty="0">
              <a:solidFill>
                <a:srgbClr val="0070C0"/>
              </a:solidFill>
            </a:endParaRPr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值</a:t>
            </a:r>
            <a:r>
              <a:rPr lang="en-US" altLang="zh-TW" dirty="0">
                <a:solidFill>
                  <a:srgbClr val="0070C0"/>
                </a:solidFill>
              </a:rPr>
              <a:t>︰</a:t>
            </a:r>
            <a:r>
              <a:rPr lang="zh-TW" altLang="en-US" dirty="0">
                <a:solidFill>
                  <a:srgbClr val="0070C0"/>
                </a:solidFill>
              </a:rPr>
              <a:t>計數</a:t>
            </a:r>
            <a:r>
              <a:rPr lang="en-US" altLang="zh-TW" dirty="0">
                <a:solidFill>
                  <a:srgbClr val="0070C0"/>
                </a:solidFill>
              </a:rPr>
              <a:t>(COUNT)-</a:t>
            </a:r>
            <a:r>
              <a:rPr lang="zh-HK" altLang="en-US" dirty="0">
                <a:solidFill>
                  <a:srgbClr val="0070C0"/>
                </a:solidFill>
              </a:rPr>
              <a:t>個案編號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11</a:t>
            </a:fld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3AA0B96-F438-4A68-91BD-DD618CFE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358" y="1852885"/>
            <a:ext cx="3209925" cy="2533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0AA3541-D717-4891-8BF6-8224164A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82" y="4536394"/>
            <a:ext cx="3267075" cy="1276350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F35A704-6C26-4A6C-84A1-C4AF7251E11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035463" y="2517732"/>
            <a:ext cx="3145895" cy="60197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E799E1A-795E-4528-BF6D-7C86C90CF15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252570" y="3889353"/>
            <a:ext cx="900212" cy="128521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7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</a:t>
            </a:r>
            <a:r>
              <a:rPr lang="en-US" altLang="zh-TW" dirty="0"/>
              <a:t>︰</a:t>
            </a:r>
            <a:r>
              <a:rPr lang="zh-TW" altLang="en-US" dirty="0"/>
              <a:t>試算表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02125" cy="4480926"/>
          </a:xfrm>
        </p:spPr>
        <p:txBody>
          <a:bodyPr>
            <a:normAutofit/>
          </a:bodyPr>
          <a:lstStyle/>
          <a:p>
            <a:r>
              <a:rPr lang="zh-TW" altLang="en-US" dirty="0"/>
              <a:t>運用樞紐分析圖顯示數據</a:t>
            </a:r>
            <a:endParaRPr lang="en-US" altLang="zh-TW" dirty="0"/>
          </a:p>
          <a:p>
            <a:pPr lvl="1"/>
            <a:r>
              <a:rPr lang="en-US" altLang="zh-TW" dirty="0" err="1"/>
              <a:t>i</a:t>
            </a:r>
            <a:r>
              <a:rPr lang="en-US" altLang="zh-TW" dirty="0"/>
              <a:t>) </a:t>
            </a:r>
            <a:r>
              <a:rPr lang="zh-TW" altLang="en-US" dirty="0"/>
              <a:t>以醫院顯示個案人數</a:t>
            </a:r>
            <a:endParaRPr lang="en-US" altLang="zh-TW" dirty="0"/>
          </a:p>
          <a:p>
            <a:pPr lvl="1"/>
            <a:r>
              <a:rPr lang="en-US" altLang="zh-TW" dirty="0"/>
              <a:t>ii) </a:t>
            </a:r>
            <a:r>
              <a:rPr lang="zh-TW" altLang="en-US" dirty="0"/>
              <a:t>以性別和住院狀況分類，列出人數</a:t>
            </a:r>
            <a:endParaRPr lang="en-US" altLang="zh-TW" dirty="0"/>
          </a:p>
          <a:p>
            <a:pPr lvl="2"/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3AA0B96-F438-4A68-91BD-DD618CFE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" y="3793010"/>
            <a:ext cx="2989150" cy="23593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0AA3541-D717-4891-8BF6-8224164A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529" y="1845734"/>
            <a:ext cx="3267075" cy="12763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738C94B-2242-472B-B8A6-9666DEAB0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052" y="3793010"/>
            <a:ext cx="4733925" cy="27527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A8ABBE9-61D0-435E-9C68-776849D1A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159" y="3230458"/>
            <a:ext cx="3966841" cy="1890183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9327AE5D-778A-4086-A39C-E8FEED5BDBBE}"/>
              </a:ext>
            </a:extLst>
          </p:cNvPr>
          <p:cNvSpPr/>
          <p:nvPr/>
        </p:nvSpPr>
        <p:spPr>
          <a:xfrm>
            <a:off x="2934673" y="4880919"/>
            <a:ext cx="308919" cy="4382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458EDACF-6C6F-41F9-B1EB-25C642B8F843}"/>
              </a:ext>
            </a:extLst>
          </p:cNvPr>
          <p:cNvSpPr/>
          <p:nvPr/>
        </p:nvSpPr>
        <p:spPr>
          <a:xfrm rot="5400000">
            <a:off x="10402010" y="3011326"/>
            <a:ext cx="308919" cy="4382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84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EDD9B-1F6F-4701-9349-DC4C4E15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079F6-AE24-425A-8EDB-57C2C59B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單元</a:t>
            </a:r>
            <a:r>
              <a:rPr lang="en-US" altLang="zh-TW" dirty="0"/>
              <a:t>C] </a:t>
            </a:r>
            <a:r>
              <a:rPr lang="zh-TW" altLang="en-US" dirty="0"/>
              <a:t>互聯網及其應用</a:t>
            </a:r>
          </a:p>
          <a:p>
            <a:pPr lvl="1"/>
            <a:r>
              <a:rPr lang="zh-TW" altLang="en-US" dirty="0"/>
              <a:t>互聯網服務及應用</a:t>
            </a:r>
            <a:endParaRPr lang="en-US" altLang="zh-TW" dirty="0"/>
          </a:p>
          <a:p>
            <a:pPr lvl="2"/>
            <a:r>
              <a:rPr lang="zh-TW" altLang="en-US" dirty="0"/>
              <a:t>運用搜尋器在萬維網上搜尋特定資料</a:t>
            </a:r>
            <a:endParaRPr lang="en-US" altLang="zh-TW" dirty="0"/>
          </a:p>
          <a:p>
            <a:pPr lvl="3"/>
            <a:r>
              <a:rPr lang="zh-TW" altLang="en-US" dirty="0"/>
              <a:t>透過搜尋可靠的資料來源，培養學生資訊素養（包括正面價值觀和態度）</a:t>
            </a:r>
          </a:p>
          <a:p>
            <a:pPr lvl="2"/>
            <a:r>
              <a:rPr lang="zh-TW" altLang="en-US" dirty="0"/>
              <a:t>重視及評鑑互聯網發展對社會上各種活動的影響</a:t>
            </a:r>
            <a:endParaRPr lang="en-US" altLang="zh-TW" dirty="0"/>
          </a:p>
          <a:p>
            <a:pPr lvl="2"/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7B0E49-D144-4E1E-8F99-28D98120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79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5CB28F1-3472-431E-8674-E28E85182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3857414"/>
            <a:ext cx="2788508" cy="278850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活動一</a:t>
            </a:r>
            <a:r>
              <a:rPr lang="en-US" altLang="zh-TW" dirty="0"/>
              <a:t>︰</a:t>
            </a:r>
            <a:r>
              <a:rPr lang="zh-TW" altLang="en-US" dirty="0"/>
              <a:t>搜尋資料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288758" cy="4131734"/>
          </a:xfrm>
        </p:spPr>
        <p:txBody>
          <a:bodyPr>
            <a:normAutofit/>
          </a:bodyPr>
          <a:lstStyle/>
          <a:p>
            <a:r>
              <a:rPr lang="zh-TW" altLang="en-US" dirty="0"/>
              <a:t>從資料一線通</a:t>
            </a:r>
            <a:r>
              <a:rPr lang="en-US" altLang="zh-TW" dirty="0"/>
              <a:t>(data.gov.hk)</a:t>
            </a:r>
            <a:r>
              <a:rPr lang="zh-TW" altLang="en-US" dirty="0"/>
              <a:t>網站，搜尋有關</a:t>
            </a:r>
            <a:r>
              <a:rPr lang="en-US" altLang="zh-TW" dirty="0"/>
              <a:t>2019</a:t>
            </a:r>
            <a:r>
              <a:rPr lang="zh-TW" altLang="en-US" dirty="0"/>
              <a:t>冠狀病毒病的數據</a:t>
            </a:r>
            <a:endParaRPr lang="en-US" altLang="zh-HK" dirty="0"/>
          </a:p>
          <a:p>
            <a:r>
              <a:rPr lang="en-HK" altLang="zh-HK" dirty="0">
                <a:hlinkClick r:id="rId3"/>
              </a:rPr>
              <a:t>https://data.gov.hk/</a:t>
            </a:r>
            <a:r>
              <a:rPr lang="en-HK" altLang="zh-HK" dirty="0"/>
              <a:t> </a:t>
            </a:r>
            <a:endParaRPr lang="en-US" altLang="zh-HK" dirty="0"/>
          </a:p>
        </p:txBody>
      </p:sp>
      <p:pic>
        <p:nvPicPr>
          <p:cNvPr id="1028" name="Picture 4" descr="「DATA.GOV.HK」的圖片搜尋結果">
            <a:extLst>
              <a:ext uri="{FF2B5EF4-FFF2-40B4-BE49-F238E27FC236}">
                <a16:creationId xmlns:a16="http://schemas.microsoft.com/office/drawing/2014/main" id="{4D8948E0-0647-4704-A5DB-788B8920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58" y="3165330"/>
            <a:ext cx="2609722" cy="30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456ED8-48E2-451B-83CB-863422E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024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5C2AEC-713C-4331-88F5-ED354B82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活動一</a:t>
            </a:r>
            <a:r>
              <a:rPr lang="en-US" altLang="zh-TW" dirty="0"/>
              <a:t>︰</a:t>
            </a:r>
            <a:r>
              <a:rPr lang="zh-TW" altLang="en-US" dirty="0"/>
              <a:t>搜尋資料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C585C4-115C-4B32-B758-79BFD1BD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0602"/>
          </a:xfrm>
        </p:spPr>
        <p:txBody>
          <a:bodyPr>
            <a:normAutofit/>
          </a:bodyPr>
          <a:lstStyle/>
          <a:p>
            <a:r>
              <a:rPr lang="zh-TW" altLang="en-US" dirty="0"/>
              <a:t>除了</a:t>
            </a:r>
            <a:r>
              <a:rPr lang="en-US" altLang="zh-TW" dirty="0"/>
              <a:t>2019</a:t>
            </a:r>
            <a:r>
              <a:rPr lang="zh-TW" altLang="en-US" dirty="0"/>
              <a:t>冠狀病毒病的數據，資料一線通還提供哪些範疇的數據？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醫療衞生、交通、教育、商貿經濟、環境、康樂文化、房屋、土地發展，以至相關民生事務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這些公開資料以甚麼格式儲存？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機器可讀格式，包括 </a:t>
            </a:r>
            <a:r>
              <a:rPr lang="en-HK" altLang="zh-TW" dirty="0">
                <a:solidFill>
                  <a:srgbClr val="0070C0"/>
                </a:solidFill>
              </a:rPr>
              <a:t>JSON</a:t>
            </a:r>
            <a:r>
              <a:rPr lang="zh-TW" altLang="en-HK" dirty="0">
                <a:solidFill>
                  <a:srgbClr val="0070C0"/>
                </a:solidFill>
              </a:rPr>
              <a:t>、</a:t>
            </a:r>
            <a:r>
              <a:rPr lang="en-HK" altLang="zh-TW" dirty="0">
                <a:solidFill>
                  <a:srgbClr val="0070C0"/>
                </a:solidFill>
              </a:rPr>
              <a:t>XML </a:t>
            </a:r>
            <a:r>
              <a:rPr lang="zh-TW" altLang="en-US" dirty="0">
                <a:solidFill>
                  <a:srgbClr val="0070C0"/>
                </a:solidFill>
              </a:rPr>
              <a:t>及 </a:t>
            </a:r>
            <a:r>
              <a:rPr lang="en-HK" altLang="zh-TW" dirty="0">
                <a:solidFill>
                  <a:srgbClr val="0070C0"/>
                </a:solidFill>
              </a:rPr>
              <a:t>CSV</a:t>
            </a:r>
            <a:endParaRPr lang="zh-TW" altLang="en-US" dirty="0">
              <a:solidFill>
                <a:srgbClr val="0070C0"/>
              </a:solidFill>
            </a:endParaRPr>
          </a:p>
          <a:p>
            <a:r>
              <a:rPr lang="zh-TW" altLang="en-US" dirty="0"/>
              <a:t>資料一線通還提供公共資料的歷史數據，這些歷史數據有甚麼用途？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趨勢分析及大數據分析應用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0E41A34-222B-44B2-9C60-585BD6361A3C}"/>
              </a:ext>
            </a:extLst>
          </p:cNvPr>
          <p:cNvSpPr txBox="1"/>
          <p:nvPr/>
        </p:nvSpPr>
        <p:spPr>
          <a:xfrm>
            <a:off x="0" y="6396335"/>
            <a:ext cx="1063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</a:rPr>
              <a:t>參考資料</a:t>
            </a:r>
            <a:r>
              <a:rPr lang="en-US" altLang="zh-TW" sz="1200" dirty="0">
                <a:solidFill>
                  <a:schemeClr val="bg1"/>
                </a:solidFill>
              </a:rPr>
              <a:t>︰	</a:t>
            </a:r>
            <a:r>
              <a:rPr lang="zh-TW" altLang="en-US" sz="1200" dirty="0">
                <a:solidFill>
                  <a:schemeClr val="bg1"/>
                </a:solidFill>
              </a:rPr>
              <a:t>立法會資訊科技及廣播事務委員會 </a:t>
            </a:r>
            <a:r>
              <a:rPr lang="en-US" altLang="zh-TW" sz="1200" dirty="0">
                <a:solidFill>
                  <a:schemeClr val="bg1"/>
                </a:solidFill>
              </a:rPr>
              <a:t>/ </a:t>
            </a:r>
            <a:r>
              <a:rPr lang="zh-TW" altLang="en-US" sz="1200" dirty="0">
                <a:solidFill>
                  <a:schemeClr val="bg1"/>
                </a:solidFill>
              </a:rPr>
              <a:t>開放數據政策 </a:t>
            </a:r>
            <a:r>
              <a:rPr lang="en-US" altLang="zh-TW" sz="1200" dirty="0">
                <a:solidFill>
                  <a:schemeClr val="bg1"/>
                </a:solidFill>
              </a:rPr>
              <a:t>/ </a:t>
            </a:r>
            <a:r>
              <a:rPr lang="zh-TW" altLang="en-US" sz="1200" dirty="0">
                <a:solidFill>
                  <a:schemeClr val="bg1"/>
                </a:solidFill>
              </a:rPr>
              <a:t>立法會</a:t>
            </a:r>
            <a:r>
              <a:rPr lang="en-US" altLang="zh-TW" sz="1200" dirty="0">
                <a:solidFill>
                  <a:schemeClr val="bg1"/>
                </a:solidFill>
              </a:rPr>
              <a:t>CB(4)283/18-19(03)</a:t>
            </a:r>
            <a:r>
              <a:rPr lang="zh-TW" altLang="en-US" sz="1200" dirty="0">
                <a:solidFill>
                  <a:schemeClr val="bg1"/>
                </a:solidFill>
              </a:rPr>
              <a:t>號文件</a:t>
            </a:r>
          </a:p>
          <a:p>
            <a:r>
              <a:rPr lang="en-US" altLang="zh-TW" sz="1200" dirty="0">
                <a:solidFill>
                  <a:schemeClr val="bg1"/>
                </a:solidFill>
              </a:rPr>
              <a:t>		</a:t>
            </a:r>
            <a:r>
              <a:rPr lang="en-US" altLang="zh-TW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https://www.ogcio.gov.hk/tc/news/legco_papers/2018/12/doc/lb_20181210.pdf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65A86C-78E5-4501-BB8D-29FB688F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00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EDD9B-1F6F-4701-9349-DC4C4E15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079F6-AE24-425A-8EDB-57C2C59B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單元</a:t>
            </a:r>
            <a:r>
              <a:rPr lang="en-US" altLang="zh-TW" dirty="0"/>
              <a:t>A] </a:t>
            </a:r>
            <a:r>
              <a:rPr lang="zh-TW" altLang="en-US" dirty="0"/>
              <a:t>資訊處理</a:t>
            </a:r>
          </a:p>
          <a:p>
            <a:pPr lvl="1"/>
            <a:r>
              <a:rPr lang="zh-TW" altLang="en-US" dirty="0"/>
              <a:t>數據組織及數據控制</a:t>
            </a:r>
            <a:endParaRPr lang="en-US" altLang="zh-TW" dirty="0"/>
          </a:p>
          <a:p>
            <a:pPr lvl="2"/>
            <a:r>
              <a:rPr lang="zh-TW" altLang="en-US" dirty="0"/>
              <a:t>從數據分級組織中辨別數據、記錄、欄、檔案和數據庫</a:t>
            </a:r>
            <a:endParaRPr lang="en-US" altLang="zh-TW" dirty="0"/>
          </a:p>
          <a:p>
            <a:pPr lvl="3"/>
            <a:r>
              <a:rPr lang="zh-TW" altLang="en-US" dirty="0"/>
              <a:t>從資料一線通網站先閱覽官方提供資料及其儲存格式</a:t>
            </a:r>
            <a:endParaRPr lang="en-US" altLang="zh-TW" dirty="0"/>
          </a:p>
          <a:p>
            <a:pPr lvl="1"/>
            <a:r>
              <a:rPr lang="zh-TW" altLang="en-US" dirty="0"/>
              <a:t>辦公室自動化軟件的運用</a:t>
            </a:r>
            <a:endParaRPr lang="en-US" altLang="zh-TW" dirty="0"/>
          </a:p>
          <a:p>
            <a:pPr lvl="2"/>
            <a:r>
              <a:rPr lang="zh-TW" altLang="en-US" dirty="0"/>
              <a:t>描述和使用試算表的基本功能來解決問題</a:t>
            </a:r>
            <a:endParaRPr lang="en-US" altLang="zh-TW" dirty="0"/>
          </a:p>
          <a:p>
            <a:pPr lvl="2"/>
            <a:r>
              <a:rPr lang="zh-TW" altLang="en-US" dirty="0"/>
              <a:t>運用試算表示範數據操作的技術</a:t>
            </a:r>
            <a:endParaRPr lang="en-US" altLang="zh-TW" dirty="0"/>
          </a:p>
          <a:p>
            <a:pPr lvl="2"/>
            <a:r>
              <a:rPr lang="zh-TW" altLang="en-US" dirty="0"/>
              <a:t>運用樞紐分析表（及樞紐分析圖）和「假設」情境應用試算表作數據分析工具</a:t>
            </a:r>
            <a:endParaRPr lang="en-US" altLang="zh-TW" dirty="0"/>
          </a:p>
          <a:p>
            <a:pPr lvl="2"/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44C187-9723-449A-89BC-676D80C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53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輪子 的圖片&#10;&#10;自動產生的描述">
            <a:extLst>
              <a:ext uri="{FF2B5EF4-FFF2-40B4-BE49-F238E27FC236}">
                <a16:creationId xmlns:a16="http://schemas.microsoft.com/office/drawing/2014/main" id="{CB22F0C5-0E2F-4BF1-9166-CD5EC0F330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2" y="3509426"/>
            <a:ext cx="2826028" cy="282602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活動二</a:t>
            </a:r>
            <a:r>
              <a:rPr lang="en-US" altLang="zh-TW" dirty="0"/>
              <a:t>︰</a:t>
            </a:r>
            <a:r>
              <a:rPr lang="zh-TW" altLang="en-US" dirty="0"/>
              <a:t>數據字典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從資料一線通下載有關</a:t>
            </a:r>
            <a:r>
              <a:rPr lang="en-US" altLang="zh-TW" dirty="0"/>
              <a:t>2019</a:t>
            </a:r>
            <a:r>
              <a:rPr lang="zh-TW" altLang="en-US" dirty="0"/>
              <a:t>冠狀病毒病的數據，並閱讀其數據字典</a:t>
            </a:r>
            <a:endParaRPr lang="en-US" altLang="zh-TW" dirty="0"/>
          </a:p>
          <a:p>
            <a:r>
              <a:rPr lang="en-HK" altLang="zh-HK" dirty="0">
                <a:hlinkClick r:id="rId3"/>
              </a:rPr>
              <a:t>https://www.chp.gov.hk/files/pdf/nid_spec_en.pdf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9BB123-DAEA-4DFD-98EE-E164431AA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427" y="3492465"/>
            <a:ext cx="7570573" cy="28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活動二</a:t>
            </a:r>
            <a:r>
              <a:rPr lang="en-US" altLang="zh-TW" dirty="0"/>
              <a:t>︰</a:t>
            </a:r>
            <a:r>
              <a:rPr lang="zh-TW" altLang="en-US" dirty="0"/>
              <a:t>數據字典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從數據字典中，列出各欄的名稱。</a:t>
            </a:r>
            <a:endParaRPr lang="en-US" altLang="zh-TW" dirty="0"/>
          </a:p>
          <a:p>
            <a:pPr lvl="1"/>
            <a:r>
              <a:rPr lang="en-HK" altLang="zh-HK" dirty="0">
                <a:solidFill>
                  <a:srgbClr val="0070C0"/>
                </a:solidFill>
              </a:rPr>
              <a:t>Case no.</a:t>
            </a:r>
            <a:r>
              <a:rPr lang="zh-TW" altLang="en-US" dirty="0">
                <a:solidFill>
                  <a:srgbClr val="0070C0"/>
                </a:solidFill>
              </a:rPr>
              <a:t>、</a:t>
            </a:r>
            <a:r>
              <a:rPr lang="en-HK" altLang="zh-TW" dirty="0">
                <a:solidFill>
                  <a:srgbClr val="0070C0"/>
                </a:solidFill>
              </a:rPr>
              <a:t>Report date</a:t>
            </a:r>
            <a:r>
              <a:rPr lang="zh-TW" altLang="en-US" dirty="0">
                <a:solidFill>
                  <a:srgbClr val="0070C0"/>
                </a:solidFill>
              </a:rPr>
              <a:t>、</a:t>
            </a:r>
            <a:r>
              <a:rPr lang="en-HK" altLang="zh-HK" dirty="0">
                <a:solidFill>
                  <a:srgbClr val="0070C0"/>
                </a:solidFill>
              </a:rPr>
              <a:t>Date of onset</a:t>
            </a:r>
            <a:r>
              <a:rPr lang="zh-TW" altLang="en-US" dirty="0">
                <a:solidFill>
                  <a:srgbClr val="0070C0"/>
                </a:solidFill>
              </a:rPr>
              <a:t>、</a:t>
            </a:r>
            <a:r>
              <a:rPr lang="en-US" altLang="zh-TW" dirty="0">
                <a:solidFill>
                  <a:srgbClr val="0070C0"/>
                </a:solidFill>
              </a:rPr>
              <a:t>…</a:t>
            </a:r>
          </a:p>
          <a:p>
            <a:r>
              <a:rPr lang="en-US" altLang="zh-TW" dirty="0"/>
              <a:t>Age</a:t>
            </a:r>
            <a:r>
              <a:rPr lang="zh-TW" altLang="en-US" dirty="0"/>
              <a:t>一欄的數據類型是甚麼？為何不使用文字類型？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數字</a:t>
            </a:r>
            <a:r>
              <a:rPr lang="en-US" altLang="zh-TW" dirty="0">
                <a:solidFill>
                  <a:srgbClr val="0070C0"/>
                </a:solidFill>
              </a:rPr>
              <a:t>(Number)</a:t>
            </a:r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數字比文字更容易進行數值的比較和排序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18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房間 的圖片&#10;&#10;自動產生的描述">
            <a:extLst>
              <a:ext uri="{FF2B5EF4-FFF2-40B4-BE49-F238E27FC236}">
                <a16:creationId xmlns:a16="http://schemas.microsoft.com/office/drawing/2014/main" id="{FDBB770C-79E9-4994-A124-98E80AB7E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40" y="3632146"/>
            <a:ext cx="2827639" cy="282763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</a:t>
            </a:r>
            <a:r>
              <a:rPr lang="en-US" altLang="zh-TW" dirty="0"/>
              <a:t>︰</a:t>
            </a:r>
            <a:r>
              <a:rPr lang="zh-TW" altLang="en-US" dirty="0"/>
              <a:t>試算表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從資料一線通下載「本港疑似</a:t>
            </a:r>
            <a:r>
              <a:rPr lang="en-US" altLang="zh-TW" dirty="0"/>
              <a:t>/</a:t>
            </a:r>
            <a:r>
              <a:rPr lang="zh-TW" altLang="en-US" dirty="0"/>
              <a:t>確診</a:t>
            </a:r>
            <a:r>
              <a:rPr lang="en-US" altLang="zh-TW" dirty="0"/>
              <a:t>2019</a:t>
            </a:r>
            <a:r>
              <a:rPr lang="zh-TW" altLang="en-US" dirty="0"/>
              <a:t>冠狀病毒的個案詳情」</a:t>
            </a:r>
            <a:endParaRPr lang="en-US" altLang="zh-TW" dirty="0"/>
          </a:p>
          <a:p>
            <a:r>
              <a:rPr lang="en-US" altLang="zh-HK" dirty="0">
                <a:hlinkClick r:id="rId3"/>
              </a:rPr>
              <a:t>https://data.gov.hk/tc-data/dataset/hk-dh-chpsebcddr-novel-infectious-agent</a:t>
            </a:r>
            <a:r>
              <a:rPr lang="en-US" altLang="zh-HK" dirty="0"/>
              <a:t> </a:t>
            </a:r>
          </a:p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94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</a:t>
            </a:r>
            <a:r>
              <a:rPr lang="en-US" altLang="zh-TW" dirty="0"/>
              <a:t>︰</a:t>
            </a:r>
            <a:r>
              <a:rPr lang="zh-TW" altLang="en-US" dirty="0"/>
              <a:t>試算表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數據的檔案格式是甚麼？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CSV / </a:t>
            </a:r>
            <a:r>
              <a:rPr lang="en-HK" altLang="zh-HK" dirty="0">
                <a:solidFill>
                  <a:srgbClr val="0070C0"/>
                </a:solidFill>
              </a:rPr>
              <a:t>Comma-Separated Values </a:t>
            </a:r>
            <a:r>
              <a:rPr lang="en-US" altLang="zh-TW" dirty="0">
                <a:solidFill>
                  <a:srgbClr val="0070C0"/>
                </a:solidFill>
              </a:rPr>
              <a:t>/ </a:t>
            </a:r>
            <a:r>
              <a:rPr lang="zh-HK" altLang="en-US" dirty="0">
                <a:solidFill>
                  <a:srgbClr val="0070C0"/>
                </a:solidFill>
              </a:rPr>
              <a:t>逗號分隔值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把該檔案轉變為試算表格式。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CSV</a:t>
            </a:r>
            <a:r>
              <a:rPr lang="zh-TW" altLang="en-US" dirty="0">
                <a:solidFill>
                  <a:srgbClr val="0070C0"/>
                </a:solidFill>
              </a:rPr>
              <a:t>檔另存為</a:t>
            </a:r>
            <a:r>
              <a:rPr lang="en-US" altLang="zh-TW" dirty="0">
                <a:solidFill>
                  <a:srgbClr val="0070C0"/>
                </a:solidFill>
              </a:rPr>
              <a:t>XLS</a:t>
            </a:r>
            <a:r>
              <a:rPr lang="zh-TW" altLang="en-US" dirty="0">
                <a:solidFill>
                  <a:srgbClr val="0070C0"/>
                </a:solidFill>
              </a:rPr>
              <a:t>或</a:t>
            </a:r>
            <a:r>
              <a:rPr lang="en-US" altLang="zh-TW" dirty="0">
                <a:solidFill>
                  <a:srgbClr val="0070C0"/>
                </a:solidFill>
              </a:rPr>
              <a:t>XLSX</a:t>
            </a:r>
            <a:r>
              <a:rPr lang="zh-TW" altLang="en-US" dirty="0">
                <a:solidFill>
                  <a:srgbClr val="0070C0"/>
                </a:solidFill>
              </a:rPr>
              <a:t>格式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或其他試算表格式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362974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1649</TotalTime>
  <Words>598</Words>
  <Application>Microsoft Office PowerPoint</Application>
  <PresentationFormat>寬螢幕</PresentationFormat>
  <Paragraphs>76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Arial</vt:lpstr>
      <vt:lpstr>Arial Black</vt:lpstr>
      <vt:lpstr>Calibri</vt:lpstr>
      <vt:lpstr>回顧</vt:lpstr>
      <vt:lpstr>科技教育學習領域 資訊及通訊科技課程(高中)</vt:lpstr>
      <vt:lpstr>學習目標</vt:lpstr>
      <vt:lpstr>活動一︰搜尋資料</vt:lpstr>
      <vt:lpstr>活動一︰搜尋資料</vt:lpstr>
      <vt:lpstr>學習目標</vt:lpstr>
      <vt:lpstr>活動二︰數據字典</vt:lpstr>
      <vt:lpstr>活動二︰數據字典</vt:lpstr>
      <vt:lpstr>活動三︰試算表</vt:lpstr>
      <vt:lpstr>活動三︰試算表</vt:lpstr>
      <vt:lpstr>活動三︰試算表</vt:lpstr>
      <vt:lpstr>活動三︰試算表</vt:lpstr>
      <vt:lpstr>活動三︰試算表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HO, Shing-fat Wilfred</dc:creator>
  <cp:lastModifiedBy>HO, Shing-fat Wilfred</cp:lastModifiedBy>
  <cp:revision>228</cp:revision>
  <cp:lastPrinted>2020-03-10T08:01:36Z</cp:lastPrinted>
  <dcterms:created xsi:type="dcterms:W3CDTF">2020-02-07T01:31:16Z</dcterms:created>
  <dcterms:modified xsi:type="dcterms:W3CDTF">2020-03-27T01:12:29Z</dcterms:modified>
</cp:coreProperties>
</file>